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C5F23F"/>
                </a:solidFill>
                <a:latin typeface="JetBrains Mono"/>
              </a:rPr>
              <a:t>SLIDE 1 · HOLDING SLIDE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194560"/>
            <a:ext cx="1088136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6000" b="1">
                <a:solidFill>
                  <a:srgbClr val="F5F2EA"/>
                </a:solidFill>
                <a:latin typeface="Playfair Display"/>
              </a:rPr>
              <a:t>[Company purpose]</a:t>
            </a:r>
          </a:p>
          <a:p>
            <a:r>
              <a:rPr sz="1800" b="0">
                <a:solidFill>
                  <a:srgbClr val="9A9A92"/>
                </a:solidFill>
                <a:latin typeface="Epilogue"/>
              </a:rPr>
              <a:t>[Season, raise name, e.g. Summer 2026 SEIS round]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263640"/>
            <a:ext cx="10908792" cy="12700"/>
          </a:xfrm>
          <a:prstGeom prst="rect">
            <a:avLst/>
          </a:prstGeom>
          <a:solidFill>
            <a:srgbClr val="2A2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635508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9A9A92"/>
                </a:solidFill>
                <a:latin typeface="JetBrains Mono"/>
              </a:rPr>
              <a:t>[Your name] · [Deck v1.0] · [Legal footer]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778240" y="6355080"/>
            <a:ext cx="2788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C5F23F"/>
                </a:solidFill>
                <a:latin typeface="JetBrains Mono"/>
              </a:rPr>
              <a:t>X8IQ TEMPLATE · X8IQ.COM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C5F23F"/>
                </a:solidFill>
                <a:latin typeface="JetBrains Mono"/>
              </a:rPr>
              <a:t>SLIDE 10 · WHY NOW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051560"/>
            <a:ext cx="108813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F5F2EA"/>
                </a:solidFill>
                <a:latin typeface="Playfair Display"/>
              </a:rPr>
              <a:t>[Why this is the moment]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286000"/>
            <a:ext cx="1005840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sz="1600">
                <a:solidFill>
                  <a:srgbClr val="C5F23F"/>
                </a:solidFill>
                <a:latin typeface="Epilogue"/>
              </a:rPr>
              <a:t>▪ </a:t>
            </a:r>
            <a:r>
              <a:rPr b="1" sz="1600">
                <a:solidFill>
                  <a:srgbClr val="F5F2EA"/>
                </a:solidFill>
                <a:latin typeface="Epilogue"/>
              </a:rPr>
              <a:t>The shift.  </a:t>
            </a:r>
            <a:r>
              <a:rPr sz="1600">
                <a:solidFill>
                  <a:srgbClr val="9A9A92"/>
                </a:solidFill>
                <a:latin typeface="Epilogue"/>
              </a:rPr>
              <a:t>What changed in the market or the technology.</a:t>
            </a:r>
          </a:p>
          <a:p>
            <a:pPr>
              <a:spcAft>
                <a:spcPts val="1800"/>
              </a:spcAft>
            </a:pPr>
            <a:r>
              <a:rPr sz="1600">
                <a:solidFill>
                  <a:srgbClr val="C5F23F"/>
                </a:solidFill>
                <a:latin typeface="Epilogue"/>
              </a:rPr>
              <a:t>▪ </a:t>
            </a:r>
            <a:r>
              <a:rPr b="1" sz="1600">
                <a:solidFill>
                  <a:srgbClr val="F5F2EA"/>
                </a:solidFill>
                <a:latin typeface="Epilogue"/>
              </a:rPr>
              <a:t>The window.  </a:t>
            </a:r>
            <a:r>
              <a:rPr sz="1600">
                <a:solidFill>
                  <a:srgbClr val="9A9A92"/>
                </a:solidFill>
                <a:latin typeface="Epilogue"/>
              </a:rPr>
              <a:t>Why the opportunity is open now, and won't stay open.</a:t>
            </a:r>
          </a:p>
          <a:p>
            <a:pPr>
              <a:spcAft>
                <a:spcPts val="1800"/>
              </a:spcAft>
            </a:pPr>
            <a:r>
              <a:rPr sz="1600">
                <a:solidFill>
                  <a:srgbClr val="C5F23F"/>
                </a:solidFill>
                <a:latin typeface="Epilogue"/>
              </a:rPr>
              <a:t>▪ </a:t>
            </a:r>
            <a:r>
              <a:rPr b="1" sz="1600">
                <a:solidFill>
                  <a:srgbClr val="F5F2EA"/>
                </a:solidFill>
                <a:latin typeface="Epilogue"/>
              </a:rPr>
              <a:t>The proof.  </a:t>
            </a:r>
            <a:r>
              <a:rPr sz="1600">
                <a:solidFill>
                  <a:srgbClr val="9A9A92"/>
                </a:solidFill>
                <a:latin typeface="Epilogue"/>
              </a:rPr>
              <a:t>A signal the timing is already being rewarded.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6263640"/>
            <a:ext cx="10908792" cy="12700"/>
          </a:xfrm>
          <a:prstGeom prst="rect">
            <a:avLst/>
          </a:prstGeom>
          <a:solidFill>
            <a:srgbClr val="2A2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635508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9A9A92"/>
                </a:solidFill>
                <a:latin typeface="JetBrains Mono"/>
              </a:rPr>
              <a:t>yourcompany.com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0" y="6355080"/>
            <a:ext cx="2788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C5F23F"/>
                </a:solidFill>
                <a:latin typeface="JetBrains Mono"/>
              </a:rPr>
              <a:t>X8IQ TEMPLATE · X8IQ.COM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C5F23F"/>
                </a:solidFill>
                <a:latin typeface="JetBrains Mono"/>
              </a:rPr>
              <a:t>SLIDE 11 · FINANCIALS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051560"/>
            <a:ext cx="108813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F5F2EA"/>
                </a:solidFill>
                <a:latin typeface="Playfair Display"/>
              </a:rPr>
              <a:t>[Credible numbers, and where the money goes]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468880"/>
            <a:ext cx="3361944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4400" b="1">
                <a:solidFill>
                  <a:srgbClr val="C5F23F"/>
                </a:solidFill>
                <a:latin typeface="Playfair Display"/>
              </a:rPr>
              <a:t>P&amp;L</a:t>
            </a:r>
          </a:p>
          <a:p>
            <a:r>
              <a:rPr sz="1200" b="0">
                <a:solidFill>
                  <a:srgbClr val="9A9A92"/>
                </a:solidFill>
                <a:latin typeface="Epilogue"/>
              </a:rPr>
              <a:t>Projected revenues, with history if you have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76344" y="2468880"/>
            <a:ext cx="3361944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4400" b="1">
                <a:solidFill>
                  <a:srgbClr val="C5F23F"/>
                </a:solidFill>
                <a:latin typeface="Playfair Display"/>
              </a:rPr>
              <a:t>3yr</a:t>
            </a:r>
          </a:p>
          <a:p>
            <a:r>
              <a:rPr sz="1200" b="0">
                <a:solidFill>
                  <a:srgbClr val="9A9A92"/>
                </a:solidFill>
                <a:latin typeface="Epilogue"/>
              </a:rPr>
              <a:t>A believable growth curve, not a hockey stick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12607" y="2468880"/>
            <a:ext cx="3361944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4400" b="1">
                <a:solidFill>
                  <a:srgbClr val="C5F23F"/>
                </a:solidFill>
                <a:latin typeface="Playfair Display"/>
              </a:rPr>
              <a:t>Use</a:t>
            </a:r>
          </a:p>
          <a:p>
            <a:r>
              <a:rPr sz="1200" b="0">
                <a:solidFill>
                  <a:srgbClr val="9A9A92"/>
                </a:solidFill>
                <a:latin typeface="Epilogue"/>
              </a:rPr>
              <a:t>Allocation across marketing, tech and people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6263640"/>
            <a:ext cx="10908792" cy="12700"/>
          </a:xfrm>
          <a:prstGeom prst="rect">
            <a:avLst/>
          </a:prstGeom>
          <a:solidFill>
            <a:srgbClr val="2A2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635508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9A9A92"/>
                </a:solidFill>
                <a:latin typeface="JetBrains Mono"/>
              </a:rPr>
              <a:t>yourcompany.com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78240" y="6355080"/>
            <a:ext cx="2788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C5F23F"/>
                </a:solidFill>
                <a:latin typeface="JetBrains Mono"/>
              </a:rPr>
              <a:t>X8IQ TEMPLATE · X8IQ.COM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C5F23F"/>
                </a:solidFill>
                <a:latin typeface="JetBrains Mono"/>
              </a:rPr>
              <a:t>SLIDE 12 · THE ASK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051560"/>
            <a:ext cx="108813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F5F2EA"/>
                </a:solidFill>
                <a:latin typeface="Playfair Display"/>
              </a:rPr>
              <a:t>[£X for Y%]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286000"/>
            <a:ext cx="1005840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sz="1600">
                <a:solidFill>
                  <a:srgbClr val="C5F23F"/>
                </a:solidFill>
                <a:latin typeface="Epilogue"/>
              </a:rPr>
              <a:t>▪ </a:t>
            </a:r>
            <a:r>
              <a:rPr b="1" sz="1600">
                <a:solidFill>
                  <a:srgbClr val="F5F2EA"/>
                </a:solidFill>
                <a:latin typeface="Epilogue"/>
              </a:rPr>
              <a:t>The raise.  </a:t>
            </a:r>
            <a:r>
              <a:rPr sz="1600">
                <a:solidFill>
                  <a:srgbClr val="9A9A92"/>
                </a:solidFill>
                <a:latin typeface="Epilogue"/>
              </a:rPr>
              <a:t>How much you're raising, and any tax incentives (S/EIS).</a:t>
            </a:r>
          </a:p>
          <a:p>
            <a:pPr>
              <a:spcAft>
                <a:spcPts val="1800"/>
              </a:spcAft>
            </a:pPr>
            <a:r>
              <a:rPr sz="1600">
                <a:solidFill>
                  <a:srgbClr val="C5F23F"/>
                </a:solidFill>
                <a:latin typeface="Epilogue"/>
              </a:rPr>
              <a:t>▪ </a:t>
            </a:r>
            <a:r>
              <a:rPr b="1" sz="1600">
                <a:solidFill>
                  <a:srgbClr val="F5F2EA"/>
                </a:solidFill>
                <a:latin typeface="Epilogue"/>
              </a:rPr>
              <a:t>The use.  </a:t>
            </a:r>
            <a:r>
              <a:rPr sz="1600">
                <a:solidFill>
                  <a:srgbClr val="9A9A92"/>
                </a:solidFill>
                <a:latin typeface="Epilogue"/>
              </a:rPr>
              <a:t>A high-level view of where the investment goes.</a:t>
            </a:r>
          </a:p>
          <a:p>
            <a:pPr>
              <a:spcAft>
                <a:spcPts val="1800"/>
              </a:spcAft>
            </a:pPr>
            <a:r>
              <a:rPr sz="1600">
                <a:solidFill>
                  <a:srgbClr val="C5F23F"/>
                </a:solidFill>
                <a:latin typeface="Epilogue"/>
              </a:rPr>
              <a:t>▪ </a:t>
            </a:r>
            <a:r>
              <a:rPr b="1" sz="1600">
                <a:solidFill>
                  <a:srgbClr val="F5F2EA"/>
                </a:solidFill>
                <a:latin typeface="Epilogue"/>
              </a:rPr>
              <a:t>The offer.  </a:t>
            </a:r>
            <a:r>
              <a:rPr sz="1600">
                <a:solidFill>
                  <a:srgbClr val="9A9A92"/>
                </a:solidFill>
                <a:latin typeface="Epilogue"/>
              </a:rPr>
              <a:t>The equity percentage on offer; valuation can wait.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6263640"/>
            <a:ext cx="10908792" cy="12700"/>
          </a:xfrm>
          <a:prstGeom prst="rect">
            <a:avLst/>
          </a:prstGeom>
          <a:solidFill>
            <a:srgbClr val="2A2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635508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9A9A92"/>
                </a:solidFill>
                <a:latin typeface="JetBrains Mono"/>
              </a:rPr>
              <a:t>yourcompany.com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0" y="6355080"/>
            <a:ext cx="2788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C5F23F"/>
                </a:solidFill>
                <a:latin typeface="JetBrains Mono"/>
              </a:rPr>
              <a:t>X8IQ TEMPLATE · X8IQ.COM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C5F23F"/>
                </a:solidFill>
                <a:latin typeface="JetBrains Mono"/>
              </a:rPr>
              <a:t>SLIDE 13 · THANK YOU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194560"/>
            <a:ext cx="1088136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6000" b="1">
                <a:solidFill>
                  <a:srgbClr val="F5F2EA"/>
                </a:solidFill>
                <a:latin typeface="Playfair Display"/>
              </a:rPr>
              <a:t>Thank you.</a:t>
            </a:r>
          </a:p>
          <a:p>
            <a:r>
              <a:rPr sz="1800" b="0">
                <a:solidFill>
                  <a:srgbClr val="9A9A92"/>
                </a:solidFill>
                <a:latin typeface="Epilogue"/>
              </a:rPr>
              <a:t>[Your contact details, and one short positive line or customer quote]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263640"/>
            <a:ext cx="10908792" cy="12700"/>
          </a:xfrm>
          <a:prstGeom prst="rect">
            <a:avLst/>
          </a:prstGeom>
          <a:solidFill>
            <a:srgbClr val="2A2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635508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9A9A92"/>
                </a:solidFill>
                <a:latin typeface="JetBrains Mono"/>
              </a:rPr>
              <a:t>yourcompany.com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778240" y="6355080"/>
            <a:ext cx="2788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C5F23F"/>
                </a:solidFill>
                <a:latin typeface="JetBrains Mono"/>
              </a:rPr>
              <a:t>X8IQ TEMPLATE · X8IQ.COM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C5F23F"/>
                </a:solidFill>
                <a:latin typeface="JetBrains Mono"/>
              </a:rPr>
              <a:t>APPENDIX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051560"/>
            <a:ext cx="108813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F5F2EA"/>
                </a:solidFill>
                <a:latin typeface="Playfair Display"/>
              </a:rPr>
              <a:t>[Only what earns its place]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286000"/>
            <a:ext cx="1005840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sz="1600">
                <a:solidFill>
                  <a:srgbClr val="C5F23F"/>
                </a:solidFill>
                <a:latin typeface="Epilogue"/>
              </a:rPr>
              <a:t>▪ </a:t>
            </a:r>
            <a:r>
              <a:rPr b="1" sz="1600">
                <a:solidFill>
                  <a:srgbClr val="F5F2EA"/>
                </a:solidFill>
                <a:latin typeface="Epilogue"/>
              </a:rPr>
              <a:t>Meaningful only.  </a:t>
            </a:r>
            <a:r>
              <a:rPr sz="1600">
                <a:solidFill>
                  <a:srgbClr val="9A9A92"/>
                </a:solidFill>
                <a:latin typeface="Epilogue"/>
              </a:rPr>
              <a:t>Relevant back-up slides, nothing else.</a:t>
            </a:r>
          </a:p>
          <a:p>
            <a:pPr>
              <a:spcAft>
                <a:spcPts val="1800"/>
              </a:spcAft>
            </a:pPr>
            <a:r>
              <a:rPr sz="1600">
                <a:solidFill>
                  <a:srgbClr val="C5F23F"/>
                </a:solidFill>
                <a:latin typeface="Epilogue"/>
              </a:rPr>
              <a:t>▪ </a:t>
            </a:r>
            <a:r>
              <a:rPr b="1" sz="1600">
                <a:solidFill>
                  <a:srgbClr val="F5F2EA"/>
                </a:solidFill>
                <a:latin typeface="Epilogue"/>
              </a:rPr>
              <a:t>Watch the data.  </a:t>
            </a:r>
            <a:r>
              <a:rPr sz="1600">
                <a:solidFill>
                  <a:srgbClr val="9A9A92"/>
                </a:solidFill>
                <a:latin typeface="Epilogue"/>
              </a:rPr>
              <a:t>On DocSend, see which appendix slides get attention.</a:t>
            </a:r>
          </a:p>
          <a:p>
            <a:pPr>
              <a:spcAft>
                <a:spcPts val="1800"/>
              </a:spcAft>
            </a:pPr>
            <a:r>
              <a:rPr sz="1600">
                <a:solidFill>
                  <a:srgbClr val="C5F23F"/>
                </a:solidFill>
                <a:latin typeface="Epilogue"/>
              </a:rPr>
              <a:t>▪ </a:t>
            </a:r>
            <a:r>
              <a:rPr b="1" sz="1600">
                <a:solidFill>
                  <a:srgbClr val="F5F2EA"/>
                </a:solidFill>
                <a:latin typeface="Epilogue"/>
              </a:rPr>
              <a:t>Promote winners.  </a:t>
            </a:r>
            <a:r>
              <a:rPr sz="1600">
                <a:solidFill>
                  <a:srgbClr val="9A9A92"/>
                </a:solidFill>
                <a:latin typeface="Epilogue"/>
              </a:rPr>
              <a:t>Move them into the main deck as the round progresses.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6263640"/>
            <a:ext cx="10908792" cy="12700"/>
          </a:xfrm>
          <a:prstGeom prst="rect">
            <a:avLst/>
          </a:prstGeom>
          <a:solidFill>
            <a:srgbClr val="2A2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635508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9A9A92"/>
                </a:solidFill>
                <a:latin typeface="JetBrains Mono"/>
              </a:rPr>
              <a:t>yourcompany.com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0" y="6355080"/>
            <a:ext cx="2788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C5F23F"/>
                </a:solidFill>
                <a:latin typeface="JetBrains Mono"/>
              </a:rPr>
              <a:t>X8IQ TEMPLATE · X8IQ.COM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C5F23F"/>
                </a:solidFill>
                <a:latin typeface="JetBrains Mono"/>
              </a:rPr>
              <a:t>SLIDE 2 · THE PROBLEM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051560"/>
            <a:ext cx="108813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F5F2EA"/>
                </a:solidFill>
                <a:latin typeface="Playfair Display"/>
              </a:rPr>
              <a:t>[A problem statement that grabs people]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2377440"/>
            <a:ext cx="3483864" cy="2377440"/>
          </a:xfrm>
          <a:prstGeom prst="rect">
            <a:avLst/>
          </a:prstGeom>
          <a:noFill/>
          <a:ln w="12700">
            <a:solidFill>
              <a:srgbClr val="2A2A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tIns="228600" rIns="228600"/>
          <a:lstStyle/>
          <a:p>
            <a:pPr algn="ctr">
              <a:spcAft>
                <a:spcPts val="800"/>
              </a:spcAft>
            </a:pPr>
            <a:r>
              <a:rPr sz="1600" b="1">
                <a:solidFill>
                  <a:srgbClr val="F5F2EA"/>
                </a:solidFill>
                <a:latin typeface="Epilogue"/>
              </a:rPr>
              <a:t>Issue 1</a:t>
            </a:r>
          </a:p>
          <a:p>
            <a:r>
              <a:rPr sz="1200" b="0">
                <a:solidFill>
                  <a:srgbClr val="9A9A92"/>
                </a:solidFill>
                <a:latin typeface="Epilogue"/>
              </a:rPr>
              <a:t>Something compelling about the issue. Use a stat if you can.</a:t>
            </a:r>
          </a:p>
        </p:txBody>
      </p:sp>
      <p:sp>
        <p:nvSpPr>
          <p:cNvPr id="5" name="Rectangle 4"/>
          <p:cNvSpPr/>
          <p:nvPr/>
        </p:nvSpPr>
        <p:spPr>
          <a:xfrm>
            <a:off x="4352544" y="2377440"/>
            <a:ext cx="3483864" cy="2377440"/>
          </a:xfrm>
          <a:prstGeom prst="rect">
            <a:avLst/>
          </a:prstGeom>
          <a:noFill/>
          <a:ln w="12700">
            <a:solidFill>
              <a:srgbClr val="2A2A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tIns="228600" rIns="228600"/>
          <a:lstStyle/>
          <a:p>
            <a:pPr algn="ctr">
              <a:spcAft>
                <a:spcPts val="800"/>
              </a:spcAft>
            </a:pPr>
            <a:r>
              <a:rPr sz="1600" b="1">
                <a:solidFill>
                  <a:srgbClr val="F5F2EA"/>
                </a:solidFill>
                <a:latin typeface="Epilogue"/>
              </a:rPr>
              <a:t>Issue 2</a:t>
            </a:r>
          </a:p>
          <a:p>
            <a:r>
              <a:rPr sz="1200" b="0">
                <a:solidFill>
                  <a:srgbClr val="9A9A92"/>
                </a:solidFill>
                <a:latin typeface="Epilogue"/>
              </a:rPr>
              <a:t>Simple to read. No more than two lines, three max.</a:t>
            </a:r>
          </a:p>
        </p:txBody>
      </p:sp>
      <p:sp>
        <p:nvSpPr>
          <p:cNvPr id="6" name="Rectangle 5"/>
          <p:cNvSpPr/>
          <p:nvPr/>
        </p:nvSpPr>
        <p:spPr>
          <a:xfrm>
            <a:off x="8065008" y="2377440"/>
            <a:ext cx="3483864" cy="2377440"/>
          </a:xfrm>
          <a:prstGeom prst="rect">
            <a:avLst/>
          </a:prstGeom>
          <a:noFill/>
          <a:ln w="12700">
            <a:solidFill>
              <a:srgbClr val="2A2A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tIns="228600" rIns="228600"/>
          <a:lstStyle/>
          <a:p>
            <a:pPr algn="ctr">
              <a:spcAft>
                <a:spcPts val="800"/>
              </a:spcAft>
            </a:pPr>
            <a:r>
              <a:rPr sz="1600" b="1">
                <a:solidFill>
                  <a:srgbClr val="F5F2EA"/>
                </a:solidFill>
                <a:latin typeface="Epilogue"/>
              </a:rPr>
              <a:t>Issue 3</a:t>
            </a:r>
          </a:p>
          <a:p>
            <a:r>
              <a:rPr sz="1200" b="0">
                <a:solidFill>
                  <a:srgbClr val="9A9A92"/>
                </a:solidFill>
                <a:latin typeface="Epilogue"/>
              </a:rPr>
              <a:t>Could your mum understand these issues?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6263640"/>
            <a:ext cx="10908792" cy="12700"/>
          </a:xfrm>
          <a:prstGeom prst="rect">
            <a:avLst/>
          </a:prstGeom>
          <a:solidFill>
            <a:srgbClr val="2A2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635508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9A9A92"/>
                </a:solidFill>
                <a:latin typeface="JetBrains Mono"/>
              </a:rPr>
              <a:t>yourcompany.com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78240" y="6355080"/>
            <a:ext cx="2788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C5F23F"/>
                </a:solidFill>
                <a:latin typeface="JetBrains Mono"/>
              </a:rPr>
              <a:t>X8IQ TEMPLATE · X8IQ.COM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C5F23F"/>
                </a:solidFill>
                <a:latin typeface="JetBrains Mono"/>
              </a:rPr>
              <a:t>SLIDE 3 · SOLUTION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051560"/>
            <a:ext cx="108813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F5F2EA"/>
                </a:solidFill>
                <a:latin typeface="Playfair Display"/>
              </a:rPr>
              <a:t>[Your approach, at 30,000 feet]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286000"/>
            <a:ext cx="1005840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sz="1600">
                <a:solidFill>
                  <a:srgbClr val="C5F23F"/>
                </a:solidFill>
                <a:latin typeface="Epilogue"/>
              </a:rPr>
              <a:t>▪ </a:t>
            </a:r>
            <a:r>
              <a:rPr b="1" sz="1600">
                <a:solidFill>
                  <a:srgbClr val="F5F2EA"/>
                </a:solidFill>
                <a:latin typeface="Epilogue"/>
              </a:rPr>
              <a:t>Solution approach 1.  </a:t>
            </a:r>
            <a:r>
              <a:rPr sz="1600">
                <a:solidFill>
                  <a:srgbClr val="9A9A92"/>
                </a:solidFill>
                <a:latin typeface="Epilogue"/>
              </a:rPr>
              <a:t>One aspect of how you solve the problem.</a:t>
            </a:r>
          </a:p>
          <a:p>
            <a:pPr>
              <a:spcAft>
                <a:spcPts val="1800"/>
              </a:spcAft>
            </a:pPr>
            <a:r>
              <a:rPr sz="1600">
                <a:solidFill>
                  <a:srgbClr val="C5F23F"/>
                </a:solidFill>
                <a:latin typeface="Epilogue"/>
              </a:rPr>
              <a:t>▪ </a:t>
            </a:r>
            <a:r>
              <a:rPr b="1" sz="1600">
                <a:solidFill>
                  <a:srgbClr val="F5F2EA"/>
                </a:solidFill>
                <a:latin typeface="Epilogue"/>
              </a:rPr>
              <a:t>Solution approach 2.  </a:t>
            </a:r>
            <a:r>
              <a:rPr sz="1600">
                <a:solidFill>
                  <a:srgbClr val="9A9A92"/>
                </a:solidFill>
                <a:latin typeface="Epilogue"/>
              </a:rPr>
              <a:t>Another aspect. Keep each to a line.</a:t>
            </a:r>
          </a:p>
          <a:p>
            <a:pPr>
              <a:spcAft>
                <a:spcPts val="1800"/>
              </a:spcAft>
            </a:pPr>
            <a:r>
              <a:rPr sz="1600">
                <a:solidFill>
                  <a:srgbClr val="C5F23F"/>
                </a:solidFill>
                <a:latin typeface="Epilogue"/>
              </a:rPr>
              <a:t>▪ </a:t>
            </a:r>
            <a:r>
              <a:rPr b="1" sz="1600">
                <a:solidFill>
                  <a:srgbClr val="F5F2EA"/>
                </a:solidFill>
                <a:latin typeface="Epilogue"/>
              </a:rPr>
              <a:t>Solution approach 3.  </a:t>
            </a:r>
            <a:r>
              <a:rPr sz="1600">
                <a:solidFill>
                  <a:srgbClr val="9A9A92"/>
                </a:solidFill>
                <a:latin typeface="Epilogue"/>
              </a:rPr>
              <a:t>Not the product. The strategy.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6263640"/>
            <a:ext cx="10908792" cy="12700"/>
          </a:xfrm>
          <a:prstGeom prst="rect">
            <a:avLst/>
          </a:prstGeom>
          <a:solidFill>
            <a:srgbClr val="2A2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635508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9A9A92"/>
                </a:solidFill>
                <a:latin typeface="JetBrains Mono"/>
              </a:rPr>
              <a:t>yourcompany.com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0" y="6355080"/>
            <a:ext cx="2788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C5F23F"/>
                </a:solidFill>
                <a:latin typeface="JetBrains Mono"/>
              </a:rPr>
              <a:t>X8IQ TEMPLATE · X8IQ.COM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C5F23F"/>
                </a:solidFill>
                <a:latin typeface="JetBrains Mono"/>
              </a:rPr>
              <a:t>SLIDE 4 · PRODUCT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051560"/>
            <a:ext cx="108813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F5F2EA"/>
                </a:solidFill>
                <a:latin typeface="Playfair Display"/>
              </a:rPr>
              <a:t>[Proof it exists and works]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286000"/>
            <a:ext cx="1005840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sz="1600">
                <a:solidFill>
                  <a:srgbClr val="C5F23F"/>
                </a:solidFill>
                <a:latin typeface="Epilogue"/>
              </a:rPr>
              <a:t>▪ </a:t>
            </a:r>
            <a:r>
              <a:rPr b="1" sz="1600">
                <a:solidFill>
                  <a:srgbClr val="F5F2EA"/>
                </a:solidFill>
                <a:latin typeface="Epilogue"/>
              </a:rPr>
              <a:t>Product benefit 1.  </a:t>
            </a:r>
            <a:r>
              <a:rPr sz="1600">
                <a:solidFill>
                  <a:srgbClr val="9A9A92"/>
                </a:solidFill>
                <a:latin typeface="Epilogue"/>
              </a:rPr>
              <a:t>A feature that drives the benefit.</a:t>
            </a:r>
          </a:p>
          <a:p>
            <a:pPr>
              <a:spcAft>
                <a:spcPts val="1800"/>
              </a:spcAft>
            </a:pPr>
            <a:r>
              <a:rPr sz="1600">
                <a:solidFill>
                  <a:srgbClr val="C5F23F"/>
                </a:solidFill>
                <a:latin typeface="Epilogue"/>
              </a:rPr>
              <a:t>▪ </a:t>
            </a:r>
            <a:r>
              <a:rPr b="1" sz="1600">
                <a:solidFill>
                  <a:srgbClr val="F5F2EA"/>
                </a:solidFill>
                <a:latin typeface="Epilogue"/>
              </a:rPr>
              <a:t>Product benefit 2.  </a:t>
            </a:r>
            <a:r>
              <a:rPr sz="1600">
                <a:solidFill>
                  <a:srgbClr val="9A9A92"/>
                </a:solidFill>
                <a:latin typeface="Epilogue"/>
              </a:rPr>
              <a:t>Keep it high level. No full demo.</a:t>
            </a:r>
          </a:p>
          <a:p>
            <a:pPr>
              <a:spcAft>
                <a:spcPts val="1800"/>
              </a:spcAft>
            </a:pPr>
            <a:r>
              <a:rPr sz="1600">
                <a:solidFill>
                  <a:srgbClr val="C5F23F"/>
                </a:solidFill>
                <a:latin typeface="Epilogue"/>
              </a:rPr>
              <a:t>▪ </a:t>
            </a:r>
            <a:r>
              <a:rPr b="1" sz="1600">
                <a:solidFill>
                  <a:srgbClr val="F5F2EA"/>
                </a:solidFill>
                <a:latin typeface="Epilogue"/>
              </a:rPr>
              <a:t>Product benefit 3.  </a:t>
            </a:r>
            <a:r>
              <a:rPr sz="1600">
                <a:solidFill>
                  <a:srgbClr val="9A9A92"/>
                </a:solidFill>
                <a:latin typeface="Epilogue"/>
              </a:rPr>
              <a:t>A screenshot beats a demo here.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6263640"/>
            <a:ext cx="10908792" cy="12700"/>
          </a:xfrm>
          <a:prstGeom prst="rect">
            <a:avLst/>
          </a:prstGeom>
          <a:solidFill>
            <a:srgbClr val="2A2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635508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9A9A92"/>
                </a:solidFill>
                <a:latin typeface="JetBrains Mono"/>
              </a:rPr>
              <a:t>yourcompany.com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0" y="6355080"/>
            <a:ext cx="2788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C5F23F"/>
                </a:solidFill>
                <a:latin typeface="JetBrains Mono"/>
              </a:rPr>
              <a:t>X8IQ TEMPLATE · X8IQ.COM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C5F23F"/>
                </a:solidFill>
                <a:latin typeface="JetBrains Mono"/>
              </a:rPr>
              <a:t>SLIDE 5 · FOUNDING TEAM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051560"/>
            <a:ext cx="108813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F5F2EA"/>
                </a:solidFill>
                <a:latin typeface="Playfair Display"/>
              </a:rPr>
              <a:t>[The people investors are backing]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2377440"/>
            <a:ext cx="3483864" cy="2377440"/>
          </a:xfrm>
          <a:prstGeom prst="rect">
            <a:avLst/>
          </a:prstGeom>
          <a:noFill/>
          <a:ln w="12700">
            <a:solidFill>
              <a:srgbClr val="2A2A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tIns="228600" rIns="228600"/>
          <a:lstStyle/>
          <a:p>
            <a:pPr algn="ctr">
              <a:spcAft>
                <a:spcPts val="800"/>
              </a:spcAft>
            </a:pPr>
            <a:r>
              <a:rPr sz="1600" b="1">
                <a:solidFill>
                  <a:srgbClr val="F5F2EA"/>
                </a:solidFill>
                <a:latin typeface="Epilogue"/>
              </a:rPr>
              <a:t>[Name]</a:t>
            </a:r>
          </a:p>
          <a:p>
            <a:r>
              <a:rPr sz="1200" b="0">
                <a:solidFill>
                  <a:srgbClr val="9A9A92"/>
                </a:solidFill>
                <a:latin typeface="Epilogue"/>
              </a:rPr>
              <a:t>Role. Something simple about them. Don't write too much.</a:t>
            </a:r>
          </a:p>
        </p:txBody>
      </p:sp>
      <p:sp>
        <p:nvSpPr>
          <p:cNvPr id="5" name="Rectangle 4"/>
          <p:cNvSpPr/>
          <p:nvPr/>
        </p:nvSpPr>
        <p:spPr>
          <a:xfrm>
            <a:off x="4352544" y="2377440"/>
            <a:ext cx="3483864" cy="2377440"/>
          </a:xfrm>
          <a:prstGeom prst="rect">
            <a:avLst/>
          </a:prstGeom>
          <a:noFill/>
          <a:ln w="12700">
            <a:solidFill>
              <a:srgbClr val="2A2A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tIns="228600" rIns="228600"/>
          <a:lstStyle/>
          <a:p>
            <a:pPr algn="ctr">
              <a:spcAft>
                <a:spcPts val="800"/>
              </a:spcAft>
            </a:pPr>
            <a:r>
              <a:rPr sz="1600" b="1">
                <a:solidFill>
                  <a:srgbClr val="F5F2EA"/>
                </a:solidFill>
                <a:latin typeface="Epilogue"/>
              </a:rPr>
              <a:t>[Name]</a:t>
            </a:r>
          </a:p>
          <a:p>
            <a:r>
              <a:rPr sz="1200" b="0">
                <a:solidFill>
                  <a:srgbClr val="9A9A92"/>
                </a:solidFill>
                <a:latin typeface="Epilogue"/>
              </a:rPr>
              <a:t>Founder. The experience that makes you credible.</a:t>
            </a:r>
          </a:p>
        </p:txBody>
      </p:sp>
      <p:sp>
        <p:nvSpPr>
          <p:cNvPr id="6" name="Rectangle 5"/>
          <p:cNvSpPr/>
          <p:nvPr/>
        </p:nvSpPr>
        <p:spPr>
          <a:xfrm>
            <a:off x="8065008" y="2377440"/>
            <a:ext cx="3483864" cy="2377440"/>
          </a:xfrm>
          <a:prstGeom prst="rect">
            <a:avLst/>
          </a:prstGeom>
          <a:noFill/>
          <a:ln w="12700">
            <a:solidFill>
              <a:srgbClr val="2A2A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tIns="228600" rIns="228600"/>
          <a:lstStyle/>
          <a:p>
            <a:pPr algn="ctr">
              <a:spcAft>
                <a:spcPts val="800"/>
              </a:spcAft>
            </a:pPr>
            <a:r>
              <a:rPr sz="1600" b="1">
                <a:solidFill>
                  <a:srgbClr val="F5F2EA"/>
                </a:solidFill>
                <a:latin typeface="Epilogue"/>
              </a:rPr>
              <a:t>[Name]</a:t>
            </a:r>
          </a:p>
          <a:p>
            <a:r>
              <a:rPr sz="1200" b="0">
                <a:solidFill>
                  <a:srgbClr val="9A9A92"/>
                </a:solidFill>
                <a:latin typeface="Epilogue"/>
              </a:rPr>
              <a:t>If younger, use qualifications and top-level insights.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5212080"/>
            <a:ext cx="108813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9A9A92"/>
                </a:solidFill>
                <a:latin typeface="Epilogue"/>
              </a:rPr>
              <a:t>[Mention advisors and board members if they have known wow factors]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6263640"/>
            <a:ext cx="10908792" cy="12700"/>
          </a:xfrm>
          <a:prstGeom prst="rect">
            <a:avLst/>
          </a:prstGeom>
          <a:solidFill>
            <a:srgbClr val="2A2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635508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9A9A92"/>
                </a:solidFill>
                <a:latin typeface="JetBrains Mono"/>
              </a:rPr>
              <a:t>yourcompany.com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78240" y="6355080"/>
            <a:ext cx="2788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C5F23F"/>
                </a:solidFill>
                <a:latin typeface="JetBrains Mono"/>
              </a:rPr>
              <a:t>X8IQ TEMPLATE · X8IQ.COM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C5F23F"/>
                </a:solidFill>
                <a:latin typeface="JetBrains Mono"/>
              </a:rPr>
              <a:t>SLIDE 6 · BUSINESS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051560"/>
            <a:ext cx="108813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F5F2EA"/>
                </a:solidFill>
                <a:latin typeface="Playfair Display"/>
              </a:rPr>
              <a:t>[How the money comes in]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286000"/>
            <a:ext cx="1005840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sz="1600">
                <a:solidFill>
                  <a:srgbClr val="C5F23F"/>
                </a:solidFill>
                <a:latin typeface="Epilogue"/>
              </a:rPr>
              <a:t>▪ </a:t>
            </a:r>
            <a:r>
              <a:rPr b="1" sz="1600">
                <a:solidFill>
                  <a:srgbClr val="F5F2EA"/>
                </a:solidFill>
                <a:latin typeface="Epilogue"/>
              </a:rPr>
              <a:t>Today.  </a:t>
            </a:r>
            <a:r>
              <a:rPr sz="1600">
                <a:solidFill>
                  <a:srgbClr val="9A9A92"/>
                </a:solidFill>
                <a:latin typeface="Epilogue"/>
              </a:rPr>
              <a:t>Your current way of making money.</a:t>
            </a:r>
          </a:p>
          <a:p>
            <a:pPr>
              <a:spcAft>
                <a:spcPts val="1800"/>
              </a:spcAft>
            </a:pPr>
            <a:r>
              <a:rPr sz="1600">
                <a:solidFill>
                  <a:srgbClr val="C5F23F"/>
                </a:solidFill>
                <a:latin typeface="Epilogue"/>
              </a:rPr>
              <a:t>▪ </a:t>
            </a:r>
            <a:r>
              <a:rPr b="1" sz="1600">
                <a:solidFill>
                  <a:srgbClr val="F5F2EA"/>
                </a:solidFill>
                <a:latin typeface="Epilogue"/>
              </a:rPr>
              <a:t>Next.  </a:t>
            </a:r>
            <a:r>
              <a:rPr sz="1600">
                <a:solidFill>
                  <a:srgbClr val="9A9A92"/>
                </a:solidFill>
                <a:latin typeface="Epilogue"/>
              </a:rPr>
              <a:t>A possible future revenue stream.</a:t>
            </a:r>
          </a:p>
          <a:p>
            <a:pPr>
              <a:spcAft>
                <a:spcPts val="1800"/>
              </a:spcAft>
            </a:pPr>
            <a:r>
              <a:rPr sz="1600">
                <a:solidFill>
                  <a:srgbClr val="C5F23F"/>
                </a:solidFill>
                <a:latin typeface="Epilogue"/>
              </a:rPr>
              <a:t>▪ </a:t>
            </a:r>
            <a:r>
              <a:rPr b="1" sz="1600">
                <a:solidFill>
                  <a:srgbClr val="F5F2EA"/>
                </a:solidFill>
                <a:latin typeface="Epilogue"/>
              </a:rPr>
              <a:t>Later.  </a:t>
            </a:r>
            <a:r>
              <a:rPr sz="1600">
                <a:solidFill>
                  <a:srgbClr val="9A9A92"/>
                </a:solidFill>
                <a:latin typeface="Epilogue"/>
              </a:rPr>
              <a:t>A more radical one. Keep it simple.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6263640"/>
            <a:ext cx="10908792" cy="12700"/>
          </a:xfrm>
          <a:prstGeom prst="rect">
            <a:avLst/>
          </a:prstGeom>
          <a:solidFill>
            <a:srgbClr val="2A2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635508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9A9A92"/>
                </a:solidFill>
                <a:latin typeface="JetBrains Mono"/>
              </a:rPr>
              <a:t>yourcompany.com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0" y="6355080"/>
            <a:ext cx="2788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C5F23F"/>
                </a:solidFill>
                <a:latin typeface="JetBrains Mono"/>
              </a:rPr>
              <a:t>X8IQ TEMPLATE · X8IQ.COM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C5F23F"/>
                </a:solidFill>
                <a:latin typeface="JetBrains Mono"/>
              </a:rPr>
              <a:t>SLIDE 7 · TRACTION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051560"/>
            <a:ext cx="108813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F5F2EA"/>
                </a:solidFill>
                <a:latin typeface="Playfair Display"/>
              </a:rPr>
              <a:t>[Numbers an investor can believe]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468880"/>
            <a:ext cx="3361944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4400" b="1">
                <a:solidFill>
                  <a:srgbClr val="C5F23F"/>
                </a:solidFill>
                <a:latin typeface="Playfair Display"/>
              </a:rPr>
              <a:t>[12k]</a:t>
            </a:r>
          </a:p>
          <a:p>
            <a:r>
              <a:rPr sz="1200" b="0">
                <a:solidFill>
                  <a:srgbClr val="9A9A92"/>
                </a:solidFill>
                <a:latin typeface="Epilogue"/>
              </a:rPr>
              <a:t>Users, or whatever is genuinely true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76344" y="2468880"/>
            <a:ext cx="3361944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4400" b="1">
                <a:solidFill>
                  <a:srgbClr val="C5F23F"/>
                </a:solidFill>
                <a:latin typeface="Playfair Display"/>
              </a:rPr>
              <a:t>[38%]</a:t>
            </a:r>
          </a:p>
          <a:p>
            <a:r>
              <a:rPr sz="1200" b="0">
                <a:solidFill>
                  <a:srgbClr val="9A9A92"/>
                </a:solidFill>
                <a:latin typeface="Epilogue"/>
              </a:rPr>
              <a:t>Month-on-month growth of something real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12607" y="2468880"/>
            <a:ext cx="3361944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4400" b="1">
                <a:solidFill>
                  <a:srgbClr val="C5F23F"/>
                </a:solidFill>
                <a:latin typeface="Playfair Display"/>
              </a:rPr>
              <a:t>[£250k]</a:t>
            </a:r>
          </a:p>
          <a:p>
            <a:r>
              <a:rPr sz="1200" b="0">
                <a:solidFill>
                  <a:srgbClr val="9A9A92"/>
                </a:solidFill>
                <a:latin typeface="Epilogue"/>
              </a:rPr>
              <a:t>Revenue, pipeline, or signed LOIs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5212080"/>
            <a:ext cx="108813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9A9A92"/>
                </a:solidFill>
                <a:latin typeface="Epilogue"/>
              </a:rPr>
              <a:t>Pre-revenue? Say so, and lean on customer feedback and usage. No traction? Cut this slide.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6263640"/>
            <a:ext cx="10908792" cy="12700"/>
          </a:xfrm>
          <a:prstGeom prst="rect">
            <a:avLst/>
          </a:prstGeom>
          <a:solidFill>
            <a:srgbClr val="2A2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635508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9A9A92"/>
                </a:solidFill>
                <a:latin typeface="JetBrains Mono"/>
              </a:rPr>
              <a:t>yourcompany.com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78240" y="6355080"/>
            <a:ext cx="2788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C5F23F"/>
                </a:solidFill>
                <a:latin typeface="JetBrains Mono"/>
              </a:rPr>
              <a:t>X8IQ TEMPLATE · X8IQ.COM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C5F23F"/>
                </a:solidFill>
                <a:latin typeface="JetBrains Mono"/>
              </a:rPr>
              <a:t>SLIDE 8 · MARKET OPPORTUNITY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051560"/>
            <a:ext cx="108813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F5F2EA"/>
                </a:solidFill>
                <a:latin typeface="Playfair Display"/>
              </a:rPr>
              <a:t>[From everyone, to the part you can win]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468880"/>
            <a:ext cx="3361944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4400" b="1">
                <a:solidFill>
                  <a:srgbClr val="C5F23F"/>
                </a:solidFill>
                <a:latin typeface="Playfair Display"/>
              </a:rPr>
              <a:t>TAM</a:t>
            </a:r>
          </a:p>
          <a:p>
            <a:r>
              <a:rPr sz="1200" b="0">
                <a:solidFill>
                  <a:srgbClr val="9A9A92"/>
                </a:solidFill>
                <a:latin typeface="Epilogue"/>
              </a:rPr>
              <a:t>Total addressable market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76344" y="2468880"/>
            <a:ext cx="3361944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4400" b="1">
                <a:solidFill>
                  <a:srgbClr val="C5F23F"/>
                </a:solidFill>
                <a:latin typeface="Playfair Display"/>
              </a:rPr>
              <a:t>SOM</a:t>
            </a:r>
          </a:p>
          <a:p>
            <a:r>
              <a:rPr sz="1200" b="0">
                <a:solidFill>
                  <a:srgbClr val="9A9A92"/>
                </a:solidFill>
                <a:latin typeface="Epilogue"/>
              </a:rPr>
              <a:t>The part you can realistically service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12607" y="2468880"/>
            <a:ext cx="3361944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4400" b="1">
                <a:solidFill>
                  <a:srgbClr val="C5F23F"/>
                </a:solidFill>
                <a:latin typeface="Playfair Display"/>
              </a:rPr>
              <a:t>Who</a:t>
            </a:r>
          </a:p>
          <a:p>
            <a:r>
              <a:rPr sz="1200" b="0">
                <a:solidFill>
                  <a:srgbClr val="9A9A92"/>
                </a:solidFill>
                <a:latin typeface="Epilogue"/>
              </a:rPr>
              <a:t>The key audiences you're going after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6263640"/>
            <a:ext cx="10908792" cy="12700"/>
          </a:xfrm>
          <a:prstGeom prst="rect">
            <a:avLst/>
          </a:prstGeom>
          <a:solidFill>
            <a:srgbClr val="2A2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635508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9A9A92"/>
                </a:solidFill>
                <a:latin typeface="JetBrains Mono"/>
              </a:rPr>
              <a:t>yourcompany.com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78240" y="6355080"/>
            <a:ext cx="2788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C5F23F"/>
                </a:solidFill>
                <a:latin typeface="JetBrains Mono"/>
              </a:rPr>
              <a:t>X8IQ TEMPLATE · X8IQ.COM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C5F23F"/>
                </a:solidFill>
                <a:latin typeface="JetBrains Mono"/>
              </a:rPr>
              <a:t>SLIDE 9 · COMPETITION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051560"/>
            <a:ext cx="108813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F5F2EA"/>
                </a:solidFill>
                <a:latin typeface="Playfair Display"/>
              </a:rPr>
              <a:t>[Enough rivals to prove a market. A reason you win]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2377440"/>
            <a:ext cx="3483864" cy="2377440"/>
          </a:xfrm>
          <a:prstGeom prst="rect">
            <a:avLst/>
          </a:prstGeom>
          <a:noFill/>
          <a:ln w="12700">
            <a:solidFill>
              <a:srgbClr val="2A2A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tIns="228600" rIns="228600"/>
          <a:lstStyle/>
          <a:p>
            <a:pPr algn="ctr">
              <a:spcAft>
                <a:spcPts val="800"/>
              </a:spcAft>
            </a:pPr>
            <a:r>
              <a:rPr sz="1600" b="1">
                <a:solidFill>
                  <a:srgbClr val="F5F2EA"/>
                </a:solidFill>
                <a:latin typeface="Epilogue"/>
              </a:rPr>
              <a:t>Competitor A</a:t>
            </a:r>
          </a:p>
          <a:p>
            <a:r>
              <a:rPr sz="1200" b="0">
                <a:solidFill>
                  <a:srgbClr val="9A9A92"/>
                </a:solidFill>
                <a:latin typeface="Epilogue"/>
              </a:rPr>
              <a:t>What they do well, honestly.</a:t>
            </a:r>
          </a:p>
        </p:txBody>
      </p:sp>
      <p:sp>
        <p:nvSpPr>
          <p:cNvPr id="5" name="Rectangle 4"/>
          <p:cNvSpPr/>
          <p:nvPr/>
        </p:nvSpPr>
        <p:spPr>
          <a:xfrm>
            <a:off x="4352544" y="2377440"/>
            <a:ext cx="3483864" cy="2377440"/>
          </a:xfrm>
          <a:prstGeom prst="rect">
            <a:avLst/>
          </a:prstGeom>
          <a:noFill/>
          <a:ln w="12700">
            <a:solidFill>
              <a:srgbClr val="2A2A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tIns="228600" rIns="228600"/>
          <a:lstStyle/>
          <a:p>
            <a:pPr algn="ctr">
              <a:spcAft>
                <a:spcPts val="800"/>
              </a:spcAft>
            </a:pPr>
            <a:r>
              <a:rPr sz="1600" b="1">
                <a:solidFill>
                  <a:srgbClr val="F5F2EA"/>
                </a:solidFill>
                <a:latin typeface="Epilogue"/>
              </a:rPr>
              <a:t>Competitor B</a:t>
            </a:r>
          </a:p>
          <a:p>
            <a:r>
              <a:rPr sz="1200" b="0">
                <a:solidFill>
                  <a:srgbClr val="9A9A92"/>
                </a:solidFill>
                <a:latin typeface="Epilogue"/>
              </a:rPr>
              <a:t>Where they stop short.</a:t>
            </a:r>
          </a:p>
        </p:txBody>
      </p:sp>
      <p:sp>
        <p:nvSpPr>
          <p:cNvPr id="6" name="Rectangle 5"/>
          <p:cNvSpPr/>
          <p:nvPr/>
        </p:nvSpPr>
        <p:spPr>
          <a:xfrm>
            <a:off x="8065008" y="2377440"/>
            <a:ext cx="3483864" cy="2377440"/>
          </a:xfrm>
          <a:prstGeom prst="rect">
            <a:avLst/>
          </a:prstGeom>
          <a:noFill/>
          <a:ln w="12700">
            <a:solidFill>
              <a:srgbClr val="2A2A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tIns="228600" rIns="228600"/>
          <a:lstStyle/>
          <a:p>
            <a:pPr algn="ctr">
              <a:spcAft>
                <a:spcPts val="800"/>
              </a:spcAft>
            </a:pPr>
            <a:r>
              <a:rPr sz="1600" b="1">
                <a:solidFill>
                  <a:srgbClr val="F5F2EA"/>
                </a:solidFill>
                <a:latin typeface="Epilogue"/>
              </a:rPr>
              <a:t>You</a:t>
            </a:r>
          </a:p>
          <a:p>
            <a:r>
              <a:rPr sz="1200" b="0">
                <a:solidFill>
                  <a:srgbClr val="9A9A92"/>
                </a:solidFill>
                <a:latin typeface="Epilogue"/>
              </a:rPr>
              <a:t>What makes you different.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5212080"/>
            <a:ext cx="108813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9A9A92"/>
                </a:solidFill>
                <a:latin typeface="Epilogue"/>
              </a:rPr>
              <a:t>Don't leave anyone out on purpose. Investors always spot it.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6263640"/>
            <a:ext cx="10908792" cy="12700"/>
          </a:xfrm>
          <a:prstGeom prst="rect">
            <a:avLst/>
          </a:prstGeom>
          <a:solidFill>
            <a:srgbClr val="2A2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635508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9A9A92"/>
                </a:solidFill>
                <a:latin typeface="JetBrains Mono"/>
              </a:rPr>
              <a:t>yourcompany.com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78240" y="6355080"/>
            <a:ext cx="2788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C5F23F"/>
                </a:solidFill>
                <a:latin typeface="JetBrains Mono"/>
              </a:rPr>
              <a:t>X8IQ TEMPLATE · X8IQ.COM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